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3"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9" d="100"/>
          <a:sy n="69" d="100"/>
        </p:scale>
        <p:origin x="7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47C97-2F04-40A5-81B7-AB48E7B942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2C4316E-4989-41F8-ADEE-FE712F7EF9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424D555-DE50-4983-BFAC-BDBB2263EB0B}"/>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5" name="Footer Placeholder 4">
            <a:extLst>
              <a:ext uri="{FF2B5EF4-FFF2-40B4-BE49-F238E27FC236}">
                <a16:creationId xmlns:a16="http://schemas.microsoft.com/office/drawing/2014/main" id="{B119F3EE-54FD-4E27-9A75-998803394A8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2D9306-0294-4E42-85D9-7A9BB316F4C6}"/>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535901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EA53F-6382-4119-A389-11AA010FC7D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4735C20-B306-43DC-A5DB-896834857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2EEB5A7-80BC-4750-8426-0D98F23EBDE6}"/>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5" name="Footer Placeholder 4">
            <a:extLst>
              <a:ext uri="{FF2B5EF4-FFF2-40B4-BE49-F238E27FC236}">
                <a16:creationId xmlns:a16="http://schemas.microsoft.com/office/drawing/2014/main" id="{F0011396-4993-471B-A3F5-6CF34146358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9EFE80C-6EE3-4431-9BFA-DE4579264C0B}"/>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30062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25C7C9-CFCF-4B10-92BF-DC22438FF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E80D33F-3A7A-4C99-A4D9-2B5B39B8F1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9827841-74C0-4B4D-99CB-1CF218DAE4AA}"/>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5" name="Footer Placeholder 4">
            <a:extLst>
              <a:ext uri="{FF2B5EF4-FFF2-40B4-BE49-F238E27FC236}">
                <a16:creationId xmlns:a16="http://schemas.microsoft.com/office/drawing/2014/main" id="{CFCE347B-0B11-41D9-BFDD-6792844B1CB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49F90B9-FE43-4284-ACCE-A8F44FC7BC90}"/>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43692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ED273-FCD4-4751-AE61-D7924F7FCF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22A6331-8130-4E2D-BF3E-B2E3284D24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55F5D8-40EE-4D21-96D8-8247113E6822}"/>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5" name="Footer Placeholder 4">
            <a:extLst>
              <a:ext uri="{FF2B5EF4-FFF2-40B4-BE49-F238E27FC236}">
                <a16:creationId xmlns:a16="http://schemas.microsoft.com/office/drawing/2014/main" id="{A8EB48AE-CD75-4E91-8F3D-04DBB7149F0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A6EA1AB-20F7-4337-AC29-5ADC8160ACD9}"/>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350140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6F7D7-26FC-4FBD-AF66-D9EEA0125E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60A1B2C-7162-454B-99CD-DB2BBE6D8F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94A1DD-DB5E-411E-9805-C1CBADB4D544}"/>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5" name="Footer Placeholder 4">
            <a:extLst>
              <a:ext uri="{FF2B5EF4-FFF2-40B4-BE49-F238E27FC236}">
                <a16:creationId xmlns:a16="http://schemas.microsoft.com/office/drawing/2014/main" id="{EC606F1D-DB18-4396-9515-85F4A8BCE3C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176F26-72B1-4217-98B4-9FA8B4FA4131}"/>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411956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AC5B5-C507-4172-8EDF-15D1B21B4DA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4765AB9-E1A9-4706-95A9-ACEDED1DC1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F30841E-AD46-422F-BD10-5EE5A427BB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25CEF20-A628-4632-8E59-985B9B5CDC99}"/>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6" name="Footer Placeholder 5">
            <a:extLst>
              <a:ext uri="{FF2B5EF4-FFF2-40B4-BE49-F238E27FC236}">
                <a16:creationId xmlns:a16="http://schemas.microsoft.com/office/drawing/2014/main" id="{695DD3F6-EF28-4FDD-AE07-8A21C030B4A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16BD015-53E2-444A-8CDD-3897ABF6DF01}"/>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3822583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1461-3CA4-4BCA-B200-8DDC5A9085C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9079388-7507-45AE-9EC8-F90E03B2CD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A2A65F-9CA4-45AD-AE44-B2FDD9D644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1E67FE7-53C7-4B4F-898B-4DB695F434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2E61F9-CBC6-448C-BD3E-7FD1A0102C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E6205AC-4608-4A31-9BD8-F3DD7B4B7870}"/>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8" name="Footer Placeholder 7">
            <a:extLst>
              <a:ext uri="{FF2B5EF4-FFF2-40B4-BE49-F238E27FC236}">
                <a16:creationId xmlns:a16="http://schemas.microsoft.com/office/drawing/2014/main" id="{F55BA822-087E-4BC8-A9EA-2FD1EE050B4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3B24881-2D8D-4CB9-8E82-F89499D23D2E}"/>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1646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26C1-A3F8-4246-A0A0-571025BB918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C3CFF02-5284-46D3-8E2A-4EF437B4B7FE}"/>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4" name="Footer Placeholder 3">
            <a:extLst>
              <a:ext uri="{FF2B5EF4-FFF2-40B4-BE49-F238E27FC236}">
                <a16:creationId xmlns:a16="http://schemas.microsoft.com/office/drawing/2014/main" id="{36E7D12C-C01D-49FC-AFCC-8C8F3507E69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77B8454-0D13-46D2-854C-CEB33E4FD637}"/>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228029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131AB8-E4FB-4978-A2C0-FC38DA95A2A8}"/>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3" name="Footer Placeholder 2">
            <a:extLst>
              <a:ext uri="{FF2B5EF4-FFF2-40B4-BE49-F238E27FC236}">
                <a16:creationId xmlns:a16="http://schemas.microsoft.com/office/drawing/2014/main" id="{71DEDC27-498B-486B-A0E0-127D69196BF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48346EF-2137-42F5-8B1D-F52972B2D2BD}"/>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1054317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0D782-7D29-41C1-8E31-C2C9ADCF4A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9C32092-3FE6-4D51-9FB6-3E3EFE830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A77C4BB-A1FA-4C58-B9D0-4A420BD9E8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42C9B9-9F9D-485E-A186-A117C28E3AB6}"/>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6" name="Footer Placeholder 5">
            <a:extLst>
              <a:ext uri="{FF2B5EF4-FFF2-40B4-BE49-F238E27FC236}">
                <a16:creationId xmlns:a16="http://schemas.microsoft.com/office/drawing/2014/main" id="{6C1A55D9-9F3E-45F7-A9CA-55FD5E27F5A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5F53735-2549-4B71-BD99-72DB03574425}"/>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47386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B4616-C2B2-4B37-A892-3E5CF15A6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44D9AC1-2E6C-4536-967F-EAFC23B97B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1158ED1-A3FF-47DE-BB35-78A4E771B6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C3FB71-CC42-44DC-B125-581E0CB4F7E1}"/>
              </a:ext>
            </a:extLst>
          </p:cNvPr>
          <p:cNvSpPr>
            <a:spLocks noGrp="1"/>
          </p:cNvSpPr>
          <p:nvPr>
            <p:ph type="dt" sz="half" idx="10"/>
          </p:nvPr>
        </p:nvSpPr>
        <p:spPr/>
        <p:txBody>
          <a:bodyPr/>
          <a:lstStyle/>
          <a:p>
            <a:fld id="{671E3CBF-10F1-4F39-B2AC-C64CA0935EE2}" type="datetimeFigureOut">
              <a:rPr lang="en-IN" smtClean="0"/>
              <a:t>06-09-2021</a:t>
            </a:fld>
            <a:endParaRPr lang="en-IN"/>
          </a:p>
        </p:txBody>
      </p:sp>
      <p:sp>
        <p:nvSpPr>
          <p:cNvPr id="6" name="Footer Placeholder 5">
            <a:extLst>
              <a:ext uri="{FF2B5EF4-FFF2-40B4-BE49-F238E27FC236}">
                <a16:creationId xmlns:a16="http://schemas.microsoft.com/office/drawing/2014/main" id="{8C78548A-BCE5-4DBE-8AF0-C920325D688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B2EC14E-6244-4D47-A902-B9E280782BA8}"/>
              </a:ext>
            </a:extLst>
          </p:cNvPr>
          <p:cNvSpPr>
            <a:spLocks noGrp="1"/>
          </p:cNvSpPr>
          <p:nvPr>
            <p:ph type="sldNum" sz="quarter" idx="12"/>
          </p:nvPr>
        </p:nvSpPr>
        <p:spPr/>
        <p:txBody>
          <a:bodyPr/>
          <a:lstStyle/>
          <a:p>
            <a:fld id="{93BF8EEF-2C7F-46DE-8250-29790796ED5B}" type="slidenum">
              <a:rPr lang="en-IN" smtClean="0"/>
              <a:t>‹#›</a:t>
            </a:fld>
            <a:endParaRPr lang="en-IN"/>
          </a:p>
        </p:txBody>
      </p:sp>
    </p:spTree>
    <p:extLst>
      <p:ext uri="{BB962C8B-B14F-4D97-AF65-F5344CB8AC3E}">
        <p14:creationId xmlns:p14="http://schemas.microsoft.com/office/powerpoint/2010/main" val="3598948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3B6707-569F-4C18-99A6-DC11BDD9FB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E0EF73-33B7-467B-A6FF-15AC5CFD8B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FAB238-14A2-4874-BE5A-CE3EA04AC7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E3CBF-10F1-4F39-B2AC-C64CA0935EE2}" type="datetimeFigureOut">
              <a:rPr lang="en-IN" smtClean="0"/>
              <a:t>06-09-2021</a:t>
            </a:fld>
            <a:endParaRPr lang="en-IN"/>
          </a:p>
        </p:txBody>
      </p:sp>
      <p:sp>
        <p:nvSpPr>
          <p:cNvPr id="5" name="Footer Placeholder 4">
            <a:extLst>
              <a:ext uri="{FF2B5EF4-FFF2-40B4-BE49-F238E27FC236}">
                <a16:creationId xmlns:a16="http://schemas.microsoft.com/office/drawing/2014/main" id="{327EDBD7-D272-4FC5-8A75-1CFABC60FC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92AB7E8-C422-4EC8-ACBA-26A32ABDBE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F8EEF-2C7F-46DE-8250-29790796ED5B}" type="slidenum">
              <a:rPr lang="en-IN" smtClean="0"/>
              <a:t>‹#›</a:t>
            </a:fld>
            <a:endParaRPr lang="en-IN"/>
          </a:p>
        </p:txBody>
      </p:sp>
    </p:spTree>
    <p:extLst>
      <p:ext uri="{BB962C8B-B14F-4D97-AF65-F5344CB8AC3E}">
        <p14:creationId xmlns:p14="http://schemas.microsoft.com/office/powerpoint/2010/main" val="3797691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ED38-82E6-44C7-9B0B-0B77FB7E9132}"/>
              </a:ext>
            </a:extLst>
          </p:cNvPr>
          <p:cNvSpPr>
            <a:spLocks noGrp="1"/>
          </p:cNvSpPr>
          <p:nvPr>
            <p:ph type="ctrTitle"/>
          </p:nvPr>
        </p:nvSpPr>
        <p:spPr/>
        <p:txBody>
          <a:bodyPr/>
          <a:lstStyle/>
          <a:p>
            <a:r>
              <a:rPr lang="en-IN" dirty="0">
                <a:latin typeface="Times New Roman" panose="02020603050405020304" pitchFamily="18" charset="0"/>
                <a:cs typeface="Times New Roman" panose="02020603050405020304" pitchFamily="18" charset="0"/>
              </a:rPr>
              <a:t>Alfred Lord Tennyson</a:t>
            </a:r>
          </a:p>
        </p:txBody>
      </p:sp>
      <p:sp>
        <p:nvSpPr>
          <p:cNvPr id="3" name="Subtitle 2">
            <a:extLst>
              <a:ext uri="{FF2B5EF4-FFF2-40B4-BE49-F238E27FC236}">
                <a16:creationId xmlns:a16="http://schemas.microsoft.com/office/drawing/2014/main" id="{0BC08278-46DF-470A-B72F-4727808ED73A}"/>
              </a:ext>
            </a:extLst>
          </p:cNvPr>
          <p:cNvSpPr>
            <a:spLocks noGrp="1"/>
          </p:cNvSpPr>
          <p:nvPr>
            <p:ph type="subTitle" idx="1"/>
          </p:nvPr>
        </p:nvSpPr>
        <p:spPr/>
        <p:txBody>
          <a:bodyPr>
            <a:normAutofit/>
          </a:bodyPr>
          <a:lstStyle/>
          <a:p>
            <a:r>
              <a:rPr lang="en-IN" sz="6000" dirty="0">
                <a:latin typeface="Times New Roman" panose="02020603050405020304" pitchFamily="18" charset="0"/>
                <a:cs typeface="Times New Roman" panose="02020603050405020304" pitchFamily="18" charset="0"/>
              </a:rPr>
              <a:t>“Ulysses”</a:t>
            </a:r>
          </a:p>
        </p:txBody>
      </p:sp>
    </p:spTree>
    <p:extLst>
      <p:ext uri="{BB962C8B-B14F-4D97-AF65-F5344CB8AC3E}">
        <p14:creationId xmlns:p14="http://schemas.microsoft.com/office/powerpoint/2010/main" val="3118823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0965F-D102-4610-A042-9BB45069A0EA}"/>
              </a:ext>
            </a:extLst>
          </p:cNvPr>
          <p:cNvSpPr>
            <a:spLocks noGrp="1"/>
          </p:cNvSpPr>
          <p:nvPr>
            <p:ph type="title"/>
          </p:nvPr>
        </p:nvSpPr>
        <p:spPr/>
        <p:txBody>
          <a:bodyPr/>
          <a:lstStyle/>
          <a:p>
            <a:r>
              <a:rPr lang="en-IN" dirty="0">
                <a:solidFill>
                  <a:schemeClr val="accent1"/>
                </a:solidFill>
                <a:latin typeface="Times New Roman" panose="02020603050405020304" pitchFamily="18" charset="0"/>
                <a:cs typeface="Times New Roman" panose="02020603050405020304" pitchFamily="18" charset="0"/>
              </a:rPr>
              <a:t>Contents :</a:t>
            </a:r>
          </a:p>
        </p:txBody>
      </p:sp>
      <p:sp>
        <p:nvSpPr>
          <p:cNvPr id="3" name="Content Placeholder 2">
            <a:extLst>
              <a:ext uri="{FF2B5EF4-FFF2-40B4-BE49-F238E27FC236}">
                <a16:creationId xmlns:a16="http://schemas.microsoft.com/office/drawing/2014/main" id="{370AB837-2DF3-4B59-8B91-6A277C7DD382}"/>
              </a:ext>
            </a:extLst>
          </p:cNvPr>
          <p:cNvSpPr>
            <a:spLocks noGrp="1"/>
          </p:cNvSpPr>
          <p:nvPr>
            <p:ph idx="1"/>
          </p:nvPr>
        </p:nvSpPr>
        <p:spPr>
          <a:xfrm>
            <a:off x="1885122" y="1618837"/>
            <a:ext cx="10515600" cy="4351338"/>
          </a:xfrm>
        </p:spPr>
        <p:txBody>
          <a:bodyPr/>
          <a:lstStyle/>
          <a:p>
            <a:r>
              <a:rPr lang="en-IN" dirty="0">
                <a:latin typeface="Times New Roman" panose="02020603050405020304" pitchFamily="18" charset="0"/>
                <a:cs typeface="Times New Roman" panose="02020603050405020304" pitchFamily="18" charset="0"/>
              </a:rPr>
              <a:t>The poet</a:t>
            </a:r>
          </a:p>
          <a:p>
            <a:r>
              <a:rPr lang="en-IN" dirty="0">
                <a:latin typeface="Times New Roman" panose="02020603050405020304" pitchFamily="18" charset="0"/>
                <a:cs typeface="Times New Roman" panose="02020603050405020304" pitchFamily="18" charset="0"/>
              </a:rPr>
              <a:t>Sources of the poem</a:t>
            </a:r>
          </a:p>
          <a:p>
            <a:r>
              <a:rPr lang="en-IN" dirty="0">
                <a:latin typeface="Times New Roman" panose="02020603050405020304" pitchFamily="18" charset="0"/>
                <a:cs typeface="Times New Roman" panose="02020603050405020304" pitchFamily="18" charset="0"/>
              </a:rPr>
              <a:t>Summary of the poem</a:t>
            </a:r>
          </a:p>
          <a:p>
            <a:r>
              <a:rPr lang="en-IN" dirty="0">
                <a:latin typeface="Times New Roman" panose="02020603050405020304" pitchFamily="18" charset="0"/>
                <a:cs typeface="Times New Roman" panose="02020603050405020304" pitchFamily="18" charset="0"/>
              </a:rPr>
              <a:t>Analysis of  the poem</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83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00AD4-D764-449D-8DFE-A9BC88954F0E}"/>
              </a:ext>
            </a:extLst>
          </p:cNvPr>
          <p:cNvSpPr>
            <a:spLocks noGrp="1"/>
          </p:cNvSpPr>
          <p:nvPr>
            <p:ph type="title"/>
          </p:nvPr>
        </p:nvSpPr>
        <p:spPr/>
        <p:txBody>
          <a:bodyPr/>
          <a:lstStyle/>
          <a:p>
            <a:r>
              <a:rPr lang="en-IN" dirty="0">
                <a:solidFill>
                  <a:schemeClr val="accent1"/>
                </a:solidFill>
                <a:latin typeface="Times New Roman" panose="02020603050405020304" pitchFamily="18" charset="0"/>
                <a:cs typeface="Times New Roman" panose="02020603050405020304" pitchFamily="18" charset="0"/>
              </a:rPr>
              <a:t>Alfred Lord Tennyson</a:t>
            </a:r>
          </a:p>
        </p:txBody>
      </p:sp>
      <p:sp>
        <p:nvSpPr>
          <p:cNvPr id="3" name="Content Placeholder 2">
            <a:extLst>
              <a:ext uri="{FF2B5EF4-FFF2-40B4-BE49-F238E27FC236}">
                <a16:creationId xmlns:a16="http://schemas.microsoft.com/office/drawing/2014/main" id="{A6918056-2E77-4C26-9ACE-3FCA0D61072C}"/>
              </a:ext>
            </a:extLst>
          </p:cNvPr>
          <p:cNvSpPr>
            <a:spLocks noGrp="1"/>
          </p:cNvSpPr>
          <p:nvPr>
            <p:ph idx="1"/>
          </p:nvPr>
        </p:nvSpPr>
        <p:spPr/>
        <p:txBody>
          <a:bodyPr/>
          <a:lstStyle/>
          <a:p>
            <a:pPr marL="0" indent="0">
              <a:buNone/>
            </a:pPr>
            <a:r>
              <a:rPr lang="en-IN" dirty="0">
                <a:latin typeface="Times New Roman" panose="02020603050405020304" pitchFamily="18" charset="0"/>
                <a:cs typeface="Times New Roman" panose="02020603050405020304" pitchFamily="18" charset="0"/>
              </a:rPr>
              <a:t>Alfred Tennyson is representative of the Victorian age. He is born in the year of 1809.Tennyson’s early works are markedly  influenced by Keats, Byron and Scott. In 1850, he is appointed as Poet Laureate. His poems include “Ulysses”, “The Lotos-Eaters”, “The Lady of Shallot” etc.  He had suffered a severe emotional shock on the death of his dearest friend Arthur Henry Hallam in 1833.  To his memory Tennyson has written the poems and they were published as </a:t>
            </a:r>
            <a:r>
              <a:rPr lang="en-IN" i="1" dirty="0">
                <a:latin typeface="Times New Roman" panose="02020603050405020304" pitchFamily="18" charset="0"/>
                <a:cs typeface="Times New Roman" panose="02020603050405020304" pitchFamily="18" charset="0"/>
              </a:rPr>
              <a:t>In Memoriam</a:t>
            </a:r>
            <a:r>
              <a:rPr lang="en-IN" dirty="0">
                <a:latin typeface="Times New Roman" panose="02020603050405020304" pitchFamily="18" charset="0"/>
                <a:cs typeface="Times New Roman" panose="02020603050405020304" pitchFamily="18" charset="0"/>
              </a:rPr>
              <a:t>(1850).</a:t>
            </a:r>
          </a:p>
        </p:txBody>
      </p:sp>
    </p:spTree>
    <p:extLst>
      <p:ext uri="{BB962C8B-B14F-4D97-AF65-F5344CB8AC3E}">
        <p14:creationId xmlns:p14="http://schemas.microsoft.com/office/powerpoint/2010/main" val="3066401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3D2B7-E011-4C3D-9921-ADA099535248}"/>
              </a:ext>
            </a:extLst>
          </p:cNvPr>
          <p:cNvSpPr>
            <a:spLocks noGrp="1"/>
          </p:cNvSpPr>
          <p:nvPr>
            <p:ph type="title"/>
          </p:nvPr>
        </p:nvSpPr>
        <p:spPr/>
        <p:txBody>
          <a:bodyPr/>
          <a:lstStyle/>
          <a:p>
            <a:r>
              <a:rPr lang="en-IN" dirty="0">
                <a:solidFill>
                  <a:schemeClr val="accent1"/>
                </a:solidFill>
                <a:latin typeface="Times New Roman" panose="02020603050405020304" pitchFamily="18" charset="0"/>
                <a:cs typeface="Times New Roman" panose="02020603050405020304" pitchFamily="18" charset="0"/>
              </a:rPr>
              <a:t>Sources of “Ulysses”: </a:t>
            </a:r>
          </a:p>
        </p:txBody>
      </p:sp>
      <p:sp>
        <p:nvSpPr>
          <p:cNvPr id="3" name="Content Placeholder 2">
            <a:extLst>
              <a:ext uri="{FF2B5EF4-FFF2-40B4-BE49-F238E27FC236}">
                <a16:creationId xmlns:a16="http://schemas.microsoft.com/office/drawing/2014/main" id="{4C5A0209-2946-4CE7-B83C-3302A4C48A40}"/>
              </a:ext>
            </a:extLst>
          </p:cNvPr>
          <p:cNvSpPr>
            <a:spLocks noGrp="1"/>
          </p:cNvSpPr>
          <p:nvPr>
            <p:ph idx="1"/>
          </p:nvPr>
        </p:nvSpPr>
        <p:spPr>
          <a:xfrm>
            <a:off x="838200" y="1867189"/>
            <a:ext cx="10515600" cy="4351338"/>
          </a:xfrm>
        </p:spPr>
        <p:txBody>
          <a:bodyPr>
            <a:normAutofit fontScale="85000" lnSpcReduction="10000"/>
          </a:bodyPr>
          <a:lstStyle/>
          <a:p>
            <a:r>
              <a:rPr lang="en-IN" dirty="0">
                <a:latin typeface="Times New Roman" panose="02020603050405020304" pitchFamily="18" charset="0"/>
                <a:cs typeface="Times New Roman" panose="02020603050405020304" pitchFamily="18" charset="0"/>
              </a:rPr>
              <a:t>Homer’s  </a:t>
            </a:r>
            <a:r>
              <a:rPr lang="en-IN" i="1" dirty="0">
                <a:latin typeface="Times New Roman" panose="02020603050405020304" pitchFamily="18" charset="0"/>
                <a:cs typeface="Times New Roman" panose="02020603050405020304" pitchFamily="18" charset="0"/>
              </a:rPr>
              <a:t>The Odyssey: </a:t>
            </a:r>
            <a:r>
              <a:rPr lang="en-IN" dirty="0">
                <a:latin typeface="Times New Roman" panose="02020603050405020304" pitchFamily="18" charset="0"/>
                <a:cs typeface="Times New Roman" panose="02020603050405020304" pitchFamily="18" charset="0"/>
              </a:rPr>
              <a:t>Ulysses is the legendary hero whose heroic deeds  and</a:t>
            </a:r>
          </a:p>
          <a:p>
            <a:pPr marL="0" indent="0">
              <a:buNone/>
            </a:pPr>
            <a:r>
              <a:rPr lang="en-IN" i="1"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adventures are described by Homer in his </a:t>
            </a:r>
            <a:r>
              <a:rPr lang="en-IN" i="1" dirty="0">
                <a:latin typeface="Times New Roman" panose="02020603050405020304" pitchFamily="18" charset="0"/>
                <a:cs typeface="Times New Roman" panose="02020603050405020304" pitchFamily="18" charset="0"/>
              </a:rPr>
              <a:t>The</a:t>
            </a:r>
            <a:r>
              <a:rPr lang="en-IN" dirty="0">
                <a:latin typeface="Times New Roman" panose="02020603050405020304" pitchFamily="18" charset="0"/>
                <a:cs typeface="Times New Roman" panose="02020603050405020304" pitchFamily="18" charset="0"/>
              </a:rPr>
              <a:t> </a:t>
            </a:r>
            <a:r>
              <a:rPr lang="en-IN" i="1" dirty="0">
                <a:latin typeface="Times New Roman" panose="02020603050405020304" pitchFamily="18" charset="0"/>
                <a:cs typeface="Times New Roman" panose="02020603050405020304" pitchFamily="18" charset="0"/>
              </a:rPr>
              <a:t>Odyssey.</a:t>
            </a:r>
          </a:p>
          <a:p>
            <a:pPr marL="0" indent="0">
              <a:buNone/>
            </a:pPr>
            <a:r>
              <a:rPr lang="en-IN" i="1"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Ulysses is the main protagonist of this book.</a:t>
            </a:r>
          </a:p>
          <a:p>
            <a:pPr marL="0" indent="0">
              <a:buNone/>
            </a:pPr>
            <a:endParaRPr lang="en-IN" i="1" dirty="0">
              <a:latin typeface="Times New Roman" panose="02020603050405020304" pitchFamily="18" charset="0"/>
              <a:cs typeface="Times New Roman" panose="02020603050405020304" pitchFamily="18" charset="0"/>
            </a:endParaRPr>
          </a:p>
          <a:p>
            <a:pPr marL="0" indent="0">
              <a:buNone/>
            </a:pPr>
            <a:endParaRPr lang="en-IN" i="1"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Dante’s </a:t>
            </a:r>
            <a:r>
              <a:rPr lang="en-IN" i="1" dirty="0">
                <a:latin typeface="Times New Roman" panose="02020603050405020304" pitchFamily="18" charset="0"/>
                <a:cs typeface="Times New Roman" panose="02020603050405020304" pitchFamily="18" charset="0"/>
              </a:rPr>
              <a:t>The Divine Comedy :  </a:t>
            </a:r>
            <a:r>
              <a:rPr lang="en-IN" dirty="0">
                <a:latin typeface="Times New Roman" panose="02020603050405020304" pitchFamily="18" charset="0"/>
                <a:cs typeface="Times New Roman" panose="02020603050405020304" pitchFamily="18" charset="0"/>
              </a:rPr>
              <a:t>In “Inferno”, the first part of </a:t>
            </a:r>
          </a:p>
          <a:p>
            <a:pPr marL="0" indent="0">
              <a:buNone/>
            </a:pPr>
            <a:r>
              <a:rPr lang="en-IN" dirty="0">
                <a:latin typeface="Times New Roman" panose="02020603050405020304" pitchFamily="18" charset="0"/>
                <a:cs typeface="Times New Roman" panose="02020603050405020304" pitchFamily="18" charset="0"/>
              </a:rPr>
              <a:t>                                                    </a:t>
            </a:r>
            <a:r>
              <a:rPr lang="en-IN" i="1" dirty="0">
                <a:latin typeface="Times New Roman" panose="02020603050405020304" pitchFamily="18" charset="0"/>
                <a:cs typeface="Times New Roman" panose="02020603050405020304" pitchFamily="18" charset="0"/>
              </a:rPr>
              <a:t>The Divine Comedy </a:t>
            </a:r>
            <a:r>
              <a:rPr lang="en-IN" dirty="0">
                <a:latin typeface="Times New Roman" panose="02020603050405020304" pitchFamily="18" charset="0"/>
                <a:cs typeface="Times New Roman" panose="02020603050405020304" pitchFamily="18" charset="0"/>
              </a:rPr>
              <a:t>the character </a:t>
            </a:r>
            <a:r>
              <a:rPr lang="en-IN" dirty="0" err="1">
                <a:latin typeface="Times New Roman" panose="02020603050405020304" pitchFamily="18" charset="0"/>
                <a:cs typeface="Times New Roman" panose="02020603050405020304" pitchFamily="18" charset="0"/>
              </a:rPr>
              <a:t>Ulisse</a:t>
            </a:r>
            <a:r>
              <a:rPr lang="en-IN" dirty="0">
                <a:latin typeface="Times New Roman" panose="02020603050405020304" pitchFamily="18" charset="0"/>
                <a:cs typeface="Times New Roman" panose="02020603050405020304" pitchFamily="18" charset="0"/>
              </a:rPr>
              <a:t> is </a:t>
            </a:r>
          </a:p>
          <a:p>
            <a:pPr marL="0" indent="0">
              <a:buNone/>
            </a:pPr>
            <a:r>
              <a:rPr lang="en-IN" i="1"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condemned to hell among the other false </a:t>
            </a:r>
          </a:p>
          <a:p>
            <a:pPr marL="0" indent="0">
              <a:buNone/>
            </a:pPr>
            <a:r>
              <a:rPr lang="en-IN" i="1"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counsellors. He desires to acquire knowledge </a:t>
            </a:r>
          </a:p>
          <a:p>
            <a:pPr marL="0" indent="0">
              <a:buNone/>
            </a:pPr>
            <a:r>
              <a:rPr lang="en-IN" dirty="0">
                <a:latin typeface="Times New Roman" panose="02020603050405020304" pitchFamily="18" charset="0"/>
                <a:cs typeface="Times New Roman" panose="02020603050405020304" pitchFamily="18" charset="0"/>
              </a:rPr>
              <a:t>                                                     beyond human bounds.</a:t>
            </a:r>
          </a:p>
          <a:p>
            <a:pPr marL="0" indent="0">
              <a:buNone/>
            </a:pPr>
            <a:endParaRPr lang="en-IN"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7896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DB362-38C4-4805-ABCF-9F166356D133}"/>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“Ulysses”</a:t>
            </a:r>
          </a:p>
        </p:txBody>
      </p:sp>
      <p:sp>
        <p:nvSpPr>
          <p:cNvPr id="3" name="Content Placeholder 2">
            <a:extLst>
              <a:ext uri="{FF2B5EF4-FFF2-40B4-BE49-F238E27FC236}">
                <a16:creationId xmlns:a16="http://schemas.microsoft.com/office/drawing/2014/main" id="{E8DF5640-F25E-4014-B59B-9A9A8BC8FA97}"/>
              </a:ext>
            </a:extLst>
          </p:cNvPr>
          <p:cNvSpPr>
            <a:spLocks noGrp="1"/>
          </p:cNvSpPr>
          <p:nvPr>
            <p:ph idx="1"/>
          </p:nvPr>
        </p:nvSpPr>
        <p:spPr/>
        <p:txBody>
          <a:bodyPr>
            <a:normAutofit fontScale="47500" lnSpcReduction="20000"/>
          </a:bodyPr>
          <a:lstStyle/>
          <a:p>
            <a:pPr marL="0" indent="0">
              <a:buNone/>
            </a:pPr>
            <a:r>
              <a:rPr lang="en-IN" sz="6700" dirty="0">
                <a:solidFill>
                  <a:schemeClr val="accent1"/>
                </a:solidFill>
                <a:latin typeface="Times New Roman" panose="02020603050405020304" pitchFamily="18" charset="0"/>
                <a:cs typeface="Times New Roman" panose="02020603050405020304" pitchFamily="18" charset="0"/>
              </a:rPr>
              <a:t>Summary of the poem</a:t>
            </a:r>
            <a:r>
              <a:rPr lang="en-IN" sz="6700" dirty="0">
                <a:latin typeface="Times New Roman" panose="02020603050405020304" pitchFamily="18" charset="0"/>
                <a:cs typeface="Times New Roman" panose="02020603050405020304" pitchFamily="18" charset="0"/>
              </a:rPr>
              <a:t>:</a:t>
            </a:r>
          </a:p>
          <a:p>
            <a:pPr marL="0" indent="0">
              <a:lnSpc>
                <a:spcPct val="170000"/>
              </a:lnSpc>
              <a:buNone/>
            </a:pPr>
            <a:r>
              <a:rPr lang="en-IN" sz="3200" dirty="0">
                <a:latin typeface="Times New Roman" panose="02020603050405020304" pitchFamily="18" charset="0"/>
                <a:cs typeface="Times New Roman" panose="02020603050405020304" pitchFamily="18" charset="0"/>
              </a:rPr>
              <a:t>The poem expresses the desire for knowledge of Ulysses , the great hero. He finds no profit in ruling his kingdom. The monotony of being a king is frustrating. His subjects are happy with the domestic lives. The eat, sleep and accumulate material wealth but they are not ready to go out and seek knowledge. They do not share the same passion which he has for adventure. Ulysses enjoys travelling. He cannot rest from travel. He wants to enjoy life to the last drop. He is telling that he has enjoyed travelling when he is alone, when he is with his comrades and is fighting battles and on adventurous voyages on high seas and the weather is not favourable always. He goes on to describe the different places that he has been to. He is honoured in all places he has been to. He knows that there is much more in the outside world to be explored. He implies that a man who does not have adventures, gets rusted or becomes dull or inactive. Ulysses wants to resume his travel and he wants to hand over his kingdom to his son, Telemachus. He finds his son an appropriate person to rule the kingdom. He is interested in fulfilling the ordinary duties of life . At the end of the poem, Ulysses exhorts his co-sailors to join him as he is determined to set sail again. Life is short but knowledge is infinite. He says that the remaining years of life , though brief, are enough for them to discover and visit new lands of the world.  </a:t>
            </a:r>
          </a:p>
        </p:txBody>
      </p:sp>
    </p:spTree>
    <p:extLst>
      <p:ext uri="{BB962C8B-B14F-4D97-AF65-F5344CB8AC3E}">
        <p14:creationId xmlns:p14="http://schemas.microsoft.com/office/powerpoint/2010/main" val="3897709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57F3-D5E8-449A-AC36-C0CE36F68444}"/>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“Ulysses”</a:t>
            </a:r>
          </a:p>
        </p:txBody>
      </p:sp>
      <p:sp>
        <p:nvSpPr>
          <p:cNvPr id="3" name="Content Placeholder 2">
            <a:extLst>
              <a:ext uri="{FF2B5EF4-FFF2-40B4-BE49-F238E27FC236}">
                <a16:creationId xmlns:a16="http://schemas.microsoft.com/office/drawing/2014/main" id="{8A6A57D1-B702-49E8-927E-8DCAA067B6EC}"/>
              </a:ext>
            </a:extLst>
          </p:cNvPr>
          <p:cNvSpPr>
            <a:spLocks noGrp="1"/>
          </p:cNvSpPr>
          <p:nvPr>
            <p:ph idx="1"/>
          </p:nvPr>
        </p:nvSpPr>
        <p:spPr/>
        <p:txBody>
          <a:bodyPr>
            <a:normAutofit fontScale="92500" lnSpcReduction="20000"/>
          </a:bodyPr>
          <a:lstStyle/>
          <a:p>
            <a:pPr marL="0" indent="0">
              <a:buNone/>
            </a:pPr>
            <a:r>
              <a:rPr lang="en-IN" dirty="0">
                <a:solidFill>
                  <a:schemeClr val="accent1"/>
                </a:solidFill>
                <a:latin typeface="Times New Roman" panose="02020603050405020304" pitchFamily="18" charset="0"/>
                <a:cs typeface="Times New Roman" panose="02020603050405020304" pitchFamily="18" charset="0"/>
              </a:rPr>
              <a:t>Analysis of the poem</a:t>
            </a:r>
            <a:r>
              <a:rPr lang="en-IN" dirty="0">
                <a:latin typeface="Times New Roman" panose="02020603050405020304" pitchFamily="18" charset="0"/>
                <a:cs typeface="Times New Roman" panose="02020603050405020304" pitchFamily="18" charset="0"/>
              </a:rPr>
              <a:t>:</a:t>
            </a:r>
          </a:p>
          <a:p>
            <a:pPr marL="0" indent="0">
              <a:lnSpc>
                <a:spcPct val="150000"/>
              </a:lnSpc>
              <a:buNone/>
            </a:pPr>
            <a:r>
              <a:rPr lang="en-IN" dirty="0">
                <a:latin typeface="Times New Roman" panose="02020603050405020304" pitchFamily="18" charset="0"/>
                <a:cs typeface="Times New Roman" panose="02020603050405020304" pitchFamily="18" charset="0"/>
              </a:rPr>
              <a:t>Ulysses, the character represents the adventurous side of life. He is standing for all people who want to go out and seek the knowledge. He yearns to set out again in search of adventure . He is determined to explore life. He articulates his dissatisfaction with a life of inactivity in Ithaca. On the other hand, his son may be taken as representative of the people who do not want any changes in their lives. Tennyson in this poem is presenting an optimistic vision of life which encompasses a  restless spirit for travel and knowledge.   </a:t>
            </a:r>
          </a:p>
        </p:txBody>
      </p:sp>
    </p:spTree>
    <p:extLst>
      <p:ext uri="{BB962C8B-B14F-4D97-AF65-F5344CB8AC3E}">
        <p14:creationId xmlns:p14="http://schemas.microsoft.com/office/powerpoint/2010/main" val="12570123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613</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Alfred Lord Tennyson</vt:lpstr>
      <vt:lpstr>Contents :</vt:lpstr>
      <vt:lpstr>Alfred Lord Tennyson</vt:lpstr>
      <vt:lpstr>Sources of “Ulysses”: </vt:lpstr>
      <vt:lpstr>“Ulysses”</vt:lpstr>
      <vt:lpstr>“Ulysses”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Alfred Lord Tennyson</dc:title>
  <dc:creator>NilanjanaChakraborty</dc:creator>
  <cp:lastModifiedBy>NilanjanaChakraborty</cp:lastModifiedBy>
  <cp:revision>3</cp:revision>
  <dcterms:created xsi:type="dcterms:W3CDTF">2021-09-05T10:20:20Z</dcterms:created>
  <dcterms:modified xsi:type="dcterms:W3CDTF">2021-09-06T06:22:14Z</dcterms:modified>
</cp:coreProperties>
</file>